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271" r:id="rId12"/>
    <p:sldId id="286" r:id="rId13"/>
    <p:sldId id="288" r:id="rId14"/>
    <p:sldId id="289" r:id="rId15"/>
    <p:sldId id="290" r:id="rId16"/>
    <p:sldId id="291" r:id="rId17"/>
    <p:sldId id="293" r:id="rId18"/>
    <p:sldId id="294" r:id="rId19"/>
    <p:sldId id="307" r:id="rId20"/>
    <p:sldId id="308" r:id="rId21"/>
    <p:sldId id="305" r:id="rId22"/>
    <p:sldId id="306" r:id="rId23"/>
    <p:sldId id="296" r:id="rId24"/>
    <p:sldId id="310" r:id="rId25"/>
    <p:sldId id="299" r:id="rId26"/>
    <p:sldId id="300" r:id="rId27"/>
    <p:sldId id="403" r:id="rId28"/>
    <p:sldId id="404" r:id="rId2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5341" autoAdjust="0"/>
  </p:normalViewPr>
  <p:slideViewPr>
    <p:cSldViewPr>
      <p:cViewPr varScale="1">
        <p:scale>
          <a:sx n="63" d="100"/>
          <a:sy n="63" d="100"/>
        </p:scale>
        <p:origin x="-126" y="-2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9/17/2020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56555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6555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9/17/2020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56555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9/17/2020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56555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9/17/2020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9/17/2020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1544"/>
            <a:ext cx="12192000" cy="638810"/>
          </a:xfrm>
          <a:custGeom>
            <a:avLst/>
            <a:gdLst/>
            <a:ahLst/>
            <a:cxnLst/>
            <a:rect l="l" t="t" r="r" b="b"/>
            <a:pathLst>
              <a:path w="12192000" h="638810">
                <a:moveTo>
                  <a:pt x="12192000" y="0"/>
                </a:moveTo>
                <a:lnTo>
                  <a:pt x="0" y="0"/>
                </a:lnTo>
                <a:lnTo>
                  <a:pt x="0" y="638555"/>
                </a:lnTo>
                <a:lnTo>
                  <a:pt x="12192000" y="6385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EAE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56555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0623" y="1710308"/>
            <a:ext cx="4914900" cy="2373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6555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9/17/2020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Data v/s Information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371600" y="990600"/>
            <a:ext cx="1021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Data is unorganised raw fact that need processing without which it is seemingly random and useless to humans.</a:t>
            </a:r>
          </a:p>
          <a:p>
            <a:endParaRPr lang="en-IN" dirty="0" smtClean="0"/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Information is a processed, organised data presented in a given context and is useful to humans.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1447800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Acquisition of information and facts is called Knowledge. Knowledge is awareness and understanding of facts.  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1524000" y="38100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/>
              <a:t>U</a:t>
            </a:r>
            <a:r>
              <a:rPr lang="en-IN" dirty="0" smtClean="0"/>
              <a:t>nderstanding </a:t>
            </a:r>
            <a:r>
              <a:rPr lang="en-IN" dirty="0"/>
              <a:t>and application of </a:t>
            </a:r>
            <a:r>
              <a:rPr lang="en-IN" dirty="0" smtClean="0"/>
              <a:t>knowledge is called wisdom. Wisdom is Knowing what to know, how much and what to do with it.</a:t>
            </a:r>
            <a:endParaRPr lang="en-IN" dirty="0"/>
          </a:p>
        </p:txBody>
      </p:sp>
      <p:sp>
        <p:nvSpPr>
          <p:cNvPr id="1029" name="AutoShape 5" descr="https://qphs.fs.quoracdn.net/main-qimg-e63fd75e757733ad66a62f58da2a939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2209800"/>
            <a:ext cx="5867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Levels of Measurements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7288" y="990600"/>
            <a:ext cx="9877425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219200" y="243331"/>
            <a:ext cx="9488423" cy="384721"/>
          </a:xfrm>
        </p:spPr>
        <p:txBody>
          <a:bodyPr/>
          <a:lstStyle/>
          <a:p>
            <a:r>
              <a:rPr lang="en-US" dirty="0" smtClean="0"/>
              <a:t>Sources Of Data</a:t>
            </a:r>
            <a:endParaRPr lang="en-I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914400"/>
            <a:ext cx="6781800" cy="510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143000" y="11430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Major Sources of Data are: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People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Organizations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M</a:t>
            </a:r>
            <a:r>
              <a:rPr lang="en-US" dirty="0" smtClean="0"/>
              <a:t>achines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Data Sources - Machine Generated Data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600200"/>
            <a:ext cx="8281987" cy="4745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838200"/>
            <a:ext cx="451485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Data Sources - Machine Generated Data</a:t>
            </a:r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6400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143000"/>
            <a:ext cx="433863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219200"/>
            <a:ext cx="227171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2286000"/>
            <a:ext cx="16764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3352800"/>
            <a:ext cx="2285999" cy="157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Data Sources - Organizations</a:t>
            </a:r>
            <a:endParaRPr lang="en-I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914400"/>
            <a:ext cx="10248900" cy="553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Data Sources - Organizations</a:t>
            </a:r>
            <a:endParaRPr lang="en-IN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" y="1276350"/>
            <a:ext cx="1080135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62000" y="5791200"/>
            <a:ext cx="1074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Mostly data generated by organizations is structured i.e. organizations are major source of structured data.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Data Sources - People</a:t>
            </a:r>
            <a:endParaRPr lang="en-IN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990600"/>
            <a:ext cx="8839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524000" y="6096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Human beings are the major source of unstructured data.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Data Sources - People</a:t>
            </a:r>
            <a:endParaRPr lang="en-IN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219200"/>
            <a:ext cx="8991600" cy="537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838200"/>
            <a:ext cx="23526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Classification of Data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524000"/>
            <a:ext cx="289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Structured Data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Unstructured Data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Semi Structured Data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1371600"/>
            <a:ext cx="744855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Structured Data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990601"/>
            <a:ext cx="10515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Font typeface="Wingdings" pitchFamily="2" charset="2"/>
              <a:buChar char="Ø"/>
            </a:pPr>
            <a:r>
              <a:rPr lang="en-IN" b="1" dirty="0"/>
              <a:t>Structured data</a:t>
            </a:r>
            <a:r>
              <a:rPr lang="en-IN" dirty="0"/>
              <a:t> is the data which conforms to a data model, has a well define structure, follows a consistent order and can be easily accessed and used by a person or a computer program.</a:t>
            </a:r>
          </a:p>
          <a:p>
            <a:pPr fontAlgn="base">
              <a:buFont typeface="Wingdings" pitchFamily="2" charset="2"/>
              <a:buChar char="Ø"/>
            </a:pPr>
            <a:endParaRPr lang="en-IN" dirty="0" smtClean="0"/>
          </a:p>
          <a:p>
            <a:pPr fontAlgn="base">
              <a:buFont typeface="Wingdings" pitchFamily="2" charset="2"/>
              <a:buChar char="Ø"/>
            </a:pPr>
            <a:r>
              <a:rPr lang="en-IN" dirty="0" smtClean="0"/>
              <a:t>SQL </a:t>
            </a:r>
            <a:r>
              <a:rPr lang="en-IN" dirty="0"/>
              <a:t>(Structured Query language) is often used to manage structured data stored in databases.</a:t>
            </a:r>
          </a:p>
          <a:p>
            <a:pPr fontAlgn="base">
              <a:buFont typeface="Wingdings" pitchFamily="2" charset="2"/>
              <a:buChar char="Ø"/>
            </a:pPr>
            <a:endParaRPr lang="en-IN" b="1" dirty="0" smtClean="0"/>
          </a:p>
          <a:p>
            <a:pPr fontAlgn="base">
              <a:buFont typeface="Wingdings" pitchFamily="2" charset="2"/>
              <a:buChar char="Ø"/>
            </a:pPr>
            <a:r>
              <a:rPr lang="en-IN" b="1" dirty="0" smtClean="0"/>
              <a:t>Characteristics </a:t>
            </a:r>
            <a:r>
              <a:rPr lang="en-IN" b="1" dirty="0"/>
              <a:t>of Structured Data:</a:t>
            </a:r>
            <a:endParaRPr lang="en-IN" dirty="0"/>
          </a:p>
          <a:p>
            <a:pPr fontAlgn="base"/>
            <a:r>
              <a:rPr lang="en-IN" dirty="0"/>
              <a:t>Data conforms to a data model and has easily identifiable </a:t>
            </a:r>
            <a:r>
              <a:rPr lang="en-IN" dirty="0" smtClean="0"/>
              <a:t>structure.</a:t>
            </a:r>
            <a:endParaRPr lang="en-IN" dirty="0"/>
          </a:p>
          <a:p>
            <a:pPr fontAlgn="base"/>
            <a:r>
              <a:rPr lang="en-IN" dirty="0"/>
              <a:t>Data is stored in the form of rows and </a:t>
            </a:r>
            <a:r>
              <a:rPr lang="en-IN" dirty="0" smtClean="0"/>
              <a:t>columns.</a:t>
            </a:r>
          </a:p>
          <a:p>
            <a:pPr fontAlgn="base"/>
            <a:endParaRPr lang="en-US" dirty="0" smtClean="0"/>
          </a:p>
          <a:p>
            <a:pPr fontAlgn="base">
              <a:buFont typeface="Wingdings" pitchFamily="2" charset="2"/>
              <a:buChar char="Ø"/>
            </a:pPr>
            <a:r>
              <a:rPr lang="en-US" b="1" dirty="0" smtClean="0"/>
              <a:t>Sources of Structured Data</a:t>
            </a:r>
            <a:endParaRPr lang="en-IN" b="1" dirty="0"/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SQL Databases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Spreadsheets such as Excel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OLTP Systems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Online forms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Sensors such as GPS or RFID tags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Network and Web server logs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Medical </a:t>
            </a:r>
            <a:r>
              <a:rPr lang="en-IN" dirty="0" smtClean="0"/>
              <a:t>devices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Nature of Data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990600"/>
            <a:ext cx="101060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Structured Data</a:t>
            </a:r>
            <a:r>
              <a:rPr lang="en-IN" dirty="0" smtClean="0"/>
              <a:t> - Example</a:t>
            </a:r>
            <a:endParaRPr lang="en-I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204913"/>
            <a:ext cx="9448800" cy="494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Structured Data - Example</a:t>
            </a:r>
            <a:endParaRPr lang="en-IN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76400"/>
            <a:ext cx="9829800" cy="275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371600" y="11430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Sales Data – Sale Id, Time ,Customer Id, Product Id, Quantity etc.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48768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Meta Data – Time and date of creation of file, Author Name, file size etc.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Census Record – Birth date, income, employment, location etc.</a:t>
            </a:r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Unstructured Data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914400"/>
            <a:ext cx="10134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Font typeface="Wingdings" pitchFamily="2" charset="2"/>
              <a:buChar char="Ø"/>
            </a:pPr>
            <a:r>
              <a:rPr lang="en-IN" b="1" dirty="0"/>
              <a:t>Unstructured data</a:t>
            </a:r>
            <a:r>
              <a:rPr lang="en-IN" dirty="0"/>
              <a:t> is the data which does not conforms to a data model and has no easily identifiable structure such that it can not be used by a computer program </a:t>
            </a:r>
            <a:r>
              <a:rPr lang="en-IN" dirty="0" smtClean="0"/>
              <a:t>easily, thus </a:t>
            </a:r>
            <a:r>
              <a:rPr lang="en-IN" dirty="0"/>
              <a:t>it is not a good fit for a mainstream relational database</a:t>
            </a:r>
            <a:r>
              <a:rPr lang="en-IN" dirty="0" smtClean="0"/>
              <a:t>.</a:t>
            </a:r>
          </a:p>
          <a:p>
            <a:pPr fontAlgn="base"/>
            <a:endParaRPr lang="en-IN" dirty="0"/>
          </a:p>
          <a:p>
            <a:pPr fontAlgn="base">
              <a:buFont typeface="Wingdings" pitchFamily="2" charset="2"/>
              <a:buChar char="Ø"/>
            </a:pPr>
            <a:r>
              <a:rPr lang="en-IN" b="1" dirty="0"/>
              <a:t>Characteristics of Unstructured Data:</a:t>
            </a:r>
            <a:endParaRPr lang="en-IN" dirty="0"/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Data neither conforms to a data model nor has any structure.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Data can not be stored in the form of rows and columns as in Databases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Data does not follows any semantic or rules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Data lacks any particular format or sequence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Data has no easily identifiable structure</a:t>
            </a:r>
          </a:p>
          <a:p>
            <a:pPr fontAlgn="base"/>
            <a:endParaRPr lang="en-IN" dirty="0"/>
          </a:p>
          <a:p>
            <a:pPr fontAlgn="base">
              <a:buFont typeface="Wingdings" pitchFamily="2" charset="2"/>
              <a:buChar char="Ø"/>
            </a:pPr>
            <a:r>
              <a:rPr lang="en-IN" b="1" dirty="0"/>
              <a:t>Sources of Unstructured Data:</a:t>
            </a:r>
            <a:endParaRPr lang="en-IN" dirty="0"/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Web pages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Images (JPEG, GIF, PNG, etc.)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 smtClean="0"/>
              <a:t>Videos</a:t>
            </a:r>
            <a:endParaRPr lang="en-IN" dirty="0"/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Reports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Word documents and PowerPoint </a:t>
            </a:r>
            <a:r>
              <a:rPr lang="en-IN" dirty="0" smtClean="0"/>
              <a:t>presentations</a:t>
            </a:r>
            <a:endParaRPr lang="en-IN" dirty="0"/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Surveys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Unstructured Data - Example</a:t>
            </a:r>
            <a:endParaRPr lang="en-IN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219200"/>
            <a:ext cx="9372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Unstructured Data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7288" y="871538"/>
            <a:ext cx="987742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Semi structured Data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990601"/>
            <a:ext cx="10363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Font typeface="Wingdings" pitchFamily="2" charset="2"/>
              <a:buChar char="Ø"/>
            </a:pPr>
            <a:r>
              <a:rPr lang="en-IN" b="1" dirty="0"/>
              <a:t>Semi-structured data</a:t>
            </a:r>
            <a:r>
              <a:rPr lang="en-IN" dirty="0"/>
              <a:t> is the data which does not conforms to a data model but has some structure. </a:t>
            </a:r>
            <a:endParaRPr lang="en-IN" dirty="0" smtClean="0"/>
          </a:p>
          <a:p>
            <a:pPr fontAlgn="base"/>
            <a:r>
              <a:rPr lang="en-IN" dirty="0" smtClean="0"/>
              <a:t>It </a:t>
            </a:r>
            <a:r>
              <a:rPr lang="en-IN" dirty="0"/>
              <a:t>lacks a fixed or rigid schema. It is the data that does not reside in a rational database but that have some organisational properties that make it easier to analyse</a:t>
            </a:r>
            <a:r>
              <a:rPr lang="en-IN" dirty="0" smtClean="0"/>
              <a:t>.</a:t>
            </a:r>
          </a:p>
          <a:p>
            <a:pPr fontAlgn="base"/>
            <a:r>
              <a:rPr lang="en-IN" dirty="0" smtClean="0"/>
              <a:t> </a:t>
            </a:r>
            <a:r>
              <a:rPr lang="en-IN" dirty="0"/>
              <a:t>With some process, we can store them in the relational database</a:t>
            </a:r>
            <a:r>
              <a:rPr lang="en-IN" dirty="0" smtClean="0"/>
              <a:t>.</a:t>
            </a:r>
          </a:p>
          <a:p>
            <a:pPr fontAlgn="base"/>
            <a:endParaRPr lang="en-IN" dirty="0"/>
          </a:p>
          <a:p>
            <a:pPr fontAlgn="base">
              <a:buFont typeface="Wingdings" pitchFamily="2" charset="2"/>
              <a:buChar char="Ø"/>
            </a:pPr>
            <a:r>
              <a:rPr lang="en-IN" b="1" dirty="0"/>
              <a:t>Characteristics of semi-structured Data:</a:t>
            </a:r>
            <a:endParaRPr lang="en-IN" dirty="0"/>
          </a:p>
          <a:p>
            <a:pPr fontAlgn="base">
              <a:buFont typeface="Arial" pitchFamily="34" charset="0"/>
              <a:buChar char="•"/>
            </a:pPr>
            <a:r>
              <a:rPr lang="en-IN" dirty="0" smtClean="0"/>
              <a:t>Data </a:t>
            </a:r>
            <a:r>
              <a:rPr lang="en-IN" dirty="0"/>
              <a:t>can not be stored in the form of rows and columns as in Databases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Semi-structured data contains tags and elements (Metadata) which is used to group data and describe how the data is stored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Similar entities are grouped together and organised in a hierarchy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Entities in the same group may or may not have the same attributes or properties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Does not contains sufficient metadata which makes automation and management of data difficult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Size and type of the same attributes in a group may </a:t>
            </a:r>
            <a:r>
              <a:rPr lang="en-IN" dirty="0" smtClean="0"/>
              <a:t>differ</a:t>
            </a:r>
          </a:p>
          <a:p>
            <a:pPr fontAlgn="base">
              <a:buFont typeface="Arial" pitchFamily="34" charset="0"/>
              <a:buChar char="•"/>
            </a:pPr>
            <a:endParaRPr lang="en-IN" dirty="0"/>
          </a:p>
          <a:p>
            <a:pPr fontAlgn="base">
              <a:buFont typeface="Wingdings" pitchFamily="2" charset="2"/>
              <a:buChar char="Ø"/>
            </a:pPr>
            <a:r>
              <a:rPr lang="en-IN" b="1" dirty="0"/>
              <a:t>Sources of semi-structured Data</a:t>
            </a:r>
            <a:r>
              <a:rPr lang="en-IN" b="1" dirty="0" smtClean="0"/>
              <a:t>:</a:t>
            </a:r>
            <a:endParaRPr lang="en-IN" dirty="0"/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XML and other </a:t>
            </a:r>
            <a:r>
              <a:rPr lang="en-IN" dirty="0" err="1"/>
              <a:t>markup</a:t>
            </a:r>
            <a:r>
              <a:rPr lang="en-IN" dirty="0"/>
              <a:t> languages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Binary executables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TCP/IP packets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/>
              <a:t>Zipped files</a:t>
            </a:r>
          </a:p>
          <a:p>
            <a:pPr fontAlgn="base">
              <a:buFont typeface="Arial" pitchFamily="34" charset="0"/>
              <a:buChar char="•"/>
            </a:pPr>
            <a:r>
              <a:rPr lang="en-IN" dirty="0" smtClean="0"/>
              <a:t>Web pages</a:t>
            </a:r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Semi Structured Data </a:t>
            </a:r>
            <a:endParaRPr lang="en-IN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447800"/>
            <a:ext cx="7772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Characteristics of Data</a:t>
            </a:r>
            <a:endParaRPr lang="en-IN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524000"/>
            <a:ext cx="86868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914400"/>
            <a:ext cx="86868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Characteristics of Data</a:t>
            </a:r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914400"/>
            <a:ext cx="86868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719263"/>
            <a:ext cx="8686800" cy="437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Nature of Data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785813"/>
            <a:ext cx="100584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Nature of Data – Qualitative Data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1003935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Nature of Data – Quantitative Data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14400"/>
            <a:ext cx="9725025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Levels of Measurements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838200"/>
            <a:ext cx="10048875" cy="568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Levels of Measurements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90600"/>
            <a:ext cx="98583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Levels of Measurements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1088" y="914400"/>
            <a:ext cx="10029825" cy="536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76" y="243331"/>
            <a:ext cx="9223247" cy="384721"/>
          </a:xfrm>
        </p:spPr>
        <p:txBody>
          <a:bodyPr/>
          <a:lstStyle/>
          <a:p>
            <a:r>
              <a:rPr lang="en-US" dirty="0" smtClean="0"/>
              <a:t>Levels of Measurements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838200"/>
            <a:ext cx="991552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E82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2077</TotalTime>
  <Words>281</Words>
  <Application>Microsoft Office PowerPoint</Application>
  <PresentationFormat>Custom</PresentationFormat>
  <Paragraphs>102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Data v/s Information</vt:lpstr>
      <vt:lpstr>Nature of Data</vt:lpstr>
      <vt:lpstr>Nature of Data</vt:lpstr>
      <vt:lpstr>Nature of Data – Qualitative Data</vt:lpstr>
      <vt:lpstr>Nature of Data – Quantitative Data</vt:lpstr>
      <vt:lpstr>Levels of Measurements</vt:lpstr>
      <vt:lpstr>Levels of Measurements</vt:lpstr>
      <vt:lpstr>Levels of Measurements</vt:lpstr>
      <vt:lpstr>Levels of Measurements</vt:lpstr>
      <vt:lpstr>Levels of Measurements</vt:lpstr>
      <vt:lpstr>Sources Of Data</vt:lpstr>
      <vt:lpstr>Data Sources - Machine Generated Data</vt:lpstr>
      <vt:lpstr>Data Sources - Machine Generated Data</vt:lpstr>
      <vt:lpstr>Data Sources - Organizations</vt:lpstr>
      <vt:lpstr>Data Sources - Organizations</vt:lpstr>
      <vt:lpstr>Data Sources - People</vt:lpstr>
      <vt:lpstr>Data Sources - People</vt:lpstr>
      <vt:lpstr>Classification of Data</vt:lpstr>
      <vt:lpstr>Structured Data</vt:lpstr>
      <vt:lpstr>Structured Data - Example</vt:lpstr>
      <vt:lpstr>Structured Data - Example</vt:lpstr>
      <vt:lpstr>Unstructured Data</vt:lpstr>
      <vt:lpstr>Unstructured Data - Example</vt:lpstr>
      <vt:lpstr>Unstructured Data</vt:lpstr>
      <vt:lpstr>Semi structured Data</vt:lpstr>
      <vt:lpstr>Semi Structured Data </vt:lpstr>
      <vt:lpstr>Characteristics of Data</vt:lpstr>
      <vt:lpstr>Characteristics of Data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Iliya Valchanov</dc:creator>
  <cp:lastModifiedBy>EXAM</cp:lastModifiedBy>
  <cp:revision>133</cp:revision>
  <dcterms:created xsi:type="dcterms:W3CDTF">2020-08-09T12:14:19Z</dcterms:created>
  <dcterms:modified xsi:type="dcterms:W3CDTF">2020-09-17T08:42:37Z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2018-10-18T00:00:00Z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2020-08-09T00:00:00Z</vt:filetime>
  </property>
</Properties>
</file>